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7" r:id="rId2"/>
    <p:sldId id="258" r:id="rId3"/>
    <p:sldId id="306" r:id="rId4"/>
    <p:sldId id="260" r:id="rId5"/>
    <p:sldId id="262" r:id="rId6"/>
    <p:sldId id="263" r:id="rId7"/>
    <p:sldId id="308" r:id="rId8"/>
    <p:sldId id="307" r:id="rId9"/>
    <p:sldId id="309" r:id="rId10"/>
    <p:sldId id="310" r:id="rId11"/>
    <p:sldId id="311" r:id="rId12"/>
    <p:sldId id="312" r:id="rId13"/>
    <p:sldId id="261" r:id="rId14"/>
    <p:sldId id="313" r:id="rId15"/>
    <p:sldId id="314" r:id="rId16"/>
    <p:sldId id="317" r:id="rId17"/>
    <p:sldId id="315" r:id="rId18"/>
    <p:sldId id="316" r:id="rId19"/>
    <p:sldId id="318" r:id="rId20"/>
    <p:sldId id="266" r:id="rId21"/>
    <p:sldId id="267" r:id="rId22"/>
    <p:sldId id="268" r:id="rId23"/>
    <p:sldId id="319" r:id="rId24"/>
    <p:sldId id="320" r:id="rId25"/>
    <p:sldId id="321" r:id="rId26"/>
    <p:sldId id="322" r:id="rId27"/>
    <p:sldId id="323" r:id="rId28"/>
    <p:sldId id="324" r:id="rId29"/>
    <p:sldId id="325" r:id="rId30"/>
    <p:sldId id="327" r:id="rId31"/>
    <p:sldId id="326" r:id="rId32"/>
    <p:sldId id="328" r:id="rId33"/>
    <p:sldId id="329" r:id="rId34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0" autoAdjust="0"/>
    <p:restoredTop sz="94660"/>
  </p:normalViewPr>
  <p:slideViewPr>
    <p:cSldViewPr snapToGrid="0">
      <p:cViewPr varScale="1">
        <p:scale>
          <a:sx n="91" d="100"/>
          <a:sy n="91" d="100"/>
        </p:scale>
        <p:origin x="48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3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3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3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5000"/>
              </a:lnSpc>
              <a:defRPr sz="7200" b="1" cap="none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s-ES" smtClean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0E407-AC42-48D8-831C-FBF20517DAC2}" type="datetimeFigureOut">
              <a:rPr lang="es-ES" smtClean="0"/>
              <a:t>20/05/2019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 b="1"/>
            </a:lvl1pPr>
          </a:lstStyle>
          <a:p>
            <a:fld id="{C532E0F7-8199-4160-BA0A-70B62604DDB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252411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0E407-AC42-48D8-831C-FBF20517DAC2}" type="datetimeFigureOut">
              <a:rPr lang="es-ES" smtClean="0"/>
              <a:t>20/05/2019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2E0F7-8199-4160-BA0A-70B62604DDB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435754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0E407-AC42-48D8-831C-FBF20517DAC2}" type="datetimeFigureOut">
              <a:rPr lang="es-ES" smtClean="0"/>
              <a:t>20/05/2019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2E0F7-8199-4160-BA0A-70B62604DDB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779986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0E407-AC42-48D8-831C-FBF20517DAC2}" type="datetimeFigureOut">
              <a:rPr lang="es-ES" smtClean="0"/>
              <a:t>20/05/2019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2E0F7-8199-4160-BA0A-70B62604DDB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441670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3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5000"/>
              </a:lnSpc>
              <a:defRPr sz="7200" b="1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8700E407-AC42-48D8-831C-FBF20517DAC2}" type="datetimeFigureOut">
              <a:rPr lang="es-ES" smtClean="0"/>
              <a:t>20/05/2019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s-ES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C532E0F7-8199-4160-BA0A-70B62604DDB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411500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0E407-AC42-48D8-831C-FBF20517DAC2}" type="datetimeFigureOut">
              <a:rPr lang="es-ES" smtClean="0"/>
              <a:t>20/05/2019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2E0F7-8199-4160-BA0A-70B62604DDB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164895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0E407-AC42-48D8-831C-FBF20517DAC2}" type="datetimeFigureOut">
              <a:rPr lang="es-ES" smtClean="0"/>
              <a:t>20/05/2019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2E0F7-8199-4160-BA0A-70B62604DDB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588378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0E407-AC42-48D8-831C-FBF20517DAC2}" type="datetimeFigureOut">
              <a:rPr lang="es-ES" smtClean="0"/>
              <a:t>20/05/2019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2E0F7-8199-4160-BA0A-70B62604DDB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601742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0E407-AC42-48D8-831C-FBF20517DAC2}" type="datetimeFigureOut">
              <a:rPr lang="es-ES" smtClean="0"/>
              <a:t>20/05/2019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2E0F7-8199-4160-BA0A-70B62604DDB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764425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0E407-AC42-48D8-831C-FBF20517DAC2}" type="datetimeFigureOut">
              <a:rPr lang="es-ES" smtClean="0"/>
              <a:t>20/05/2019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2E0F7-8199-4160-BA0A-70B62604DDB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319371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0E407-AC42-48D8-831C-FBF20517DAC2}" type="datetimeFigureOut">
              <a:rPr lang="es-ES" smtClean="0"/>
              <a:t>20/05/2019</a:t>
            </a:fld>
            <a:endParaRPr lang="es-E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2E0F7-8199-4160-BA0A-70B62604DDB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412567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8700E407-AC42-48D8-831C-FBF20517DAC2}" type="datetimeFigureOut">
              <a:rPr lang="es-ES" smtClean="0"/>
              <a:t>20/05/2019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s-ES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n-lt"/>
              </a:defRPr>
            </a:lvl1pPr>
          </a:lstStyle>
          <a:p>
            <a:fld id="{C532E0F7-8199-4160-BA0A-70B62604DDB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747360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b="1" kern="1200" cap="none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w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wm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w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w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emf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2" Type="http://schemas.openxmlformats.org/officeDocument/2006/relationships/image" Target="../media/image8.w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Modelos</a:t>
            </a:r>
            <a:r>
              <a:rPr lang="en-US" dirty="0" smtClean="0"/>
              <a:t> de color</a:t>
            </a:r>
            <a:endParaRPr lang="es-E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213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RGB </a:t>
            </a:r>
            <a:r>
              <a:rPr lang="en-US" dirty="0" err="1" smtClean="0"/>
              <a:t>vs</a:t>
            </a:r>
            <a:r>
              <a:rPr lang="en-US" dirty="0" smtClean="0"/>
              <a:t> CMYK</a:t>
            </a:r>
            <a:endParaRPr lang="es-ES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9848" y="2489448"/>
            <a:ext cx="10582708" cy="2903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896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Modelo</a:t>
            </a:r>
            <a:r>
              <a:rPr lang="en-US" dirty="0" smtClean="0"/>
              <a:t> CIE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419" dirty="0"/>
              <a:t>Color físico “puro” (longitud de ondas) + espectro electromagnético visible + visión humana </a:t>
            </a:r>
          </a:p>
          <a:p>
            <a:r>
              <a:rPr lang="fr-FR" dirty="0"/>
              <a:t>CIE 1931 RGB </a:t>
            </a:r>
            <a:r>
              <a:rPr lang="fr-FR" dirty="0" err="1"/>
              <a:t>colour</a:t>
            </a:r>
            <a:r>
              <a:rPr lang="fr-FR" dirty="0"/>
              <a:t> </a:t>
            </a:r>
            <a:r>
              <a:rPr lang="fr-FR" dirty="0" err="1"/>
              <a:t>space</a:t>
            </a:r>
            <a:r>
              <a:rPr lang="fr-FR" dirty="0"/>
              <a:t> </a:t>
            </a:r>
          </a:p>
          <a:p>
            <a:r>
              <a:rPr lang="fr-FR" dirty="0"/>
              <a:t>CIE 1931 XYZ </a:t>
            </a:r>
            <a:r>
              <a:rPr lang="fr-FR" dirty="0" err="1"/>
              <a:t>colour</a:t>
            </a:r>
            <a:r>
              <a:rPr lang="fr-FR" dirty="0"/>
              <a:t> </a:t>
            </a:r>
            <a:r>
              <a:rPr lang="fr-FR" dirty="0" err="1"/>
              <a:t>space</a:t>
            </a:r>
            <a:r>
              <a:rPr lang="fr-FR" dirty="0"/>
              <a:t> </a:t>
            </a:r>
          </a:p>
          <a:p>
            <a:r>
              <a:rPr lang="fr-FR" dirty="0"/>
              <a:t>CIE = </a:t>
            </a:r>
            <a:r>
              <a:rPr lang="fr-FR" i="1" dirty="0"/>
              <a:t>Commission Internationale de l'éclairage </a:t>
            </a:r>
            <a:endParaRPr lang="fr-FR" dirty="0"/>
          </a:p>
          <a:p>
            <a:r>
              <a:rPr lang="es-419" dirty="0"/>
              <a:t>Permite que la mezcla de colores básicos, sea visible </a:t>
            </a:r>
          </a:p>
          <a:p>
            <a:r>
              <a:rPr lang="es-419" dirty="0"/>
              <a:t>RGB y CMYK, son dependientes del dispositivo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77859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Modelo</a:t>
            </a:r>
            <a:r>
              <a:rPr lang="en-US" dirty="0" smtClean="0"/>
              <a:t> CIE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419" dirty="0"/>
              <a:t>Colores primarios: X, Y, Z </a:t>
            </a:r>
          </a:p>
          <a:p>
            <a:r>
              <a:rPr lang="es-419" dirty="0"/>
              <a:t>Se combinan en diversas proporciones para producir todos los colores visibles por el ojo humano </a:t>
            </a:r>
          </a:p>
          <a:p>
            <a:r>
              <a:rPr lang="es-ES" dirty="0"/>
              <a:t>Brillo y cromaticidad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9048" y="3077006"/>
            <a:ext cx="4657250" cy="2670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601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68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227" y="1867726"/>
            <a:ext cx="3719513" cy="4435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Modelo</a:t>
            </a:r>
            <a:r>
              <a:rPr lang="en-US" dirty="0" smtClean="0"/>
              <a:t> CIE</a:t>
            </a:r>
            <a:endParaRPr lang="es-E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0694" y="1867726"/>
            <a:ext cx="5438171" cy="4417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823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Modelo</a:t>
            </a:r>
            <a:r>
              <a:rPr lang="en-US" dirty="0"/>
              <a:t> CIE</a:t>
            </a:r>
            <a:endParaRPr lang="es-ES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7094" y="2495530"/>
            <a:ext cx="8030914" cy="1460649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287624" y="4833258"/>
            <a:ext cx="98406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En donde </a:t>
            </a:r>
            <a:r>
              <a:rPr lang="en-US" sz="2000" dirty="0" err="1"/>
              <a:t>x+y+z</a:t>
            </a:r>
            <a:r>
              <a:rPr lang="en-US" sz="2000" dirty="0"/>
              <a:t> = 1;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/>
              <a:t>Cualquier</a:t>
            </a:r>
            <a:r>
              <a:rPr lang="en-US" sz="2000" dirty="0"/>
              <a:t> color puede </a:t>
            </a:r>
            <a:r>
              <a:rPr lang="en-US" sz="2000" dirty="0" err="1"/>
              <a:t>ser</a:t>
            </a:r>
            <a:r>
              <a:rPr lang="en-US" sz="2000" dirty="0"/>
              <a:t> </a:t>
            </a:r>
            <a:r>
              <a:rPr lang="en-US" sz="2000" dirty="0" err="1"/>
              <a:t>definida</a:t>
            </a:r>
            <a:r>
              <a:rPr lang="en-US" sz="2000" dirty="0"/>
              <a:t> solo </a:t>
            </a:r>
            <a:r>
              <a:rPr lang="en-US" sz="2000" dirty="0" err="1"/>
              <a:t>por</a:t>
            </a:r>
            <a:r>
              <a:rPr lang="en-US" sz="2000" dirty="0"/>
              <a:t> </a:t>
            </a:r>
            <a:r>
              <a:rPr lang="en-US" sz="2000" dirty="0" err="1"/>
              <a:t>las</a:t>
            </a:r>
            <a:r>
              <a:rPr lang="en-US" sz="2000" dirty="0"/>
              <a:t> </a:t>
            </a:r>
            <a:r>
              <a:rPr lang="en-US" sz="2000" dirty="0" err="1"/>
              <a:t>cantidades</a:t>
            </a:r>
            <a:r>
              <a:rPr lang="en-US" sz="2000" dirty="0"/>
              <a:t> x, y ( </a:t>
            </a:r>
            <a:r>
              <a:rPr lang="en-US" sz="2000" dirty="0" err="1"/>
              <a:t>depende</a:t>
            </a:r>
            <a:r>
              <a:rPr lang="en-US" sz="2000" dirty="0"/>
              <a:t> del </a:t>
            </a:r>
            <a:r>
              <a:rPr lang="en-US" sz="2000" dirty="0" err="1"/>
              <a:t>matiz</a:t>
            </a:r>
            <a:r>
              <a:rPr lang="en-US" sz="2000" dirty="0"/>
              <a:t> y de la </a:t>
            </a:r>
            <a:r>
              <a:rPr lang="en-US" sz="2000" dirty="0" err="1"/>
              <a:t>saturación</a:t>
            </a:r>
            <a:r>
              <a:rPr lang="en-US" sz="2000" dirty="0"/>
              <a:t>.</a:t>
            </a:r>
            <a:endParaRPr lang="es-ES" sz="2000" dirty="0"/>
          </a:p>
        </p:txBody>
      </p:sp>
    </p:spTree>
    <p:extLst>
      <p:ext uri="{BB962C8B-B14F-4D97-AF65-F5344CB8AC3E}">
        <p14:creationId xmlns:p14="http://schemas.microsoft.com/office/powerpoint/2010/main" val="3025137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Espacio</a:t>
            </a:r>
            <a:r>
              <a:rPr lang="en-US" dirty="0"/>
              <a:t> color Lab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smtClean="0"/>
              <a:t>CIE </a:t>
            </a:r>
            <a:r>
              <a:rPr lang="es-ES" dirty="0"/>
              <a:t>1976 L*a*b* + </a:t>
            </a:r>
            <a:r>
              <a:rPr lang="es-ES" dirty="0" err="1"/>
              <a:t>Lab</a:t>
            </a:r>
            <a:r>
              <a:rPr lang="es-ES" dirty="0"/>
              <a:t> (ambos derivados de CIE 1931) </a:t>
            </a:r>
          </a:p>
          <a:p>
            <a:r>
              <a:rPr lang="es-419" dirty="0"/>
              <a:t>L o L*) es la luminosidad de negro a blanco; A o a* va de rojo o verde; B o b* es la gradiente del azul </a:t>
            </a:r>
          </a:p>
          <a:p>
            <a:r>
              <a:rPr lang="es-419" dirty="0"/>
              <a:t>Espacio de color “perceptiblemente lineal” = cambio en sus valores representa un cambio en su importancia visual 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0103" y="4449489"/>
            <a:ext cx="9317889" cy="1750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502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Conceptos</a:t>
            </a:r>
            <a:r>
              <a:rPr lang="en-US" dirty="0" smtClean="0"/>
              <a:t> </a:t>
            </a:r>
            <a:r>
              <a:rPr lang="en-US" dirty="0" err="1" smtClean="0"/>
              <a:t>básicos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419" dirty="0" smtClean="0"/>
              <a:t>Matiz </a:t>
            </a:r>
            <a:r>
              <a:rPr lang="es-419" dirty="0"/>
              <a:t>(</a:t>
            </a:r>
            <a:r>
              <a:rPr lang="es-419" i="1" dirty="0"/>
              <a:t>Hue</a:t>
            </a:r>
            <a:r>
              <a:rPr lang="es-419" dirty="0"/>
              <a:t>) : Se refiere al </a:t>
            </a:r>
            <a:r>
              <a:rPr lang="es-419" dirty="0" smtClean="0"/>
              <a:t>color, longitud de honda.</a:t>
            </a:r>
          </a:p>
          <a:p>
            <a:r>
              <a:rPr lang="es-419" dirty="0" smtClean="0"/>
              <a:t>Saturación </a:t>
            </a:r>
            <a:r>
              <a:rPr lang="es-419" dirty="0"/>
              <a:t>se relaciona con la cantidad de luz blanca agregada. Mayor cantidad de luz blanca, menos saturado es el color </a:t>
            </a:r>
          </a:p>
          <a:p>
            <a:r>
              <a:rPr lang="es-419" dirty="0"/>
              <a:t>Color Monocromático: Creado a partir de una sola longitud de de onda </a:t>
            </a:r>
          </a:p>
          <a:p>
            <a:r>
              <a:rPr lang="es-419" dirty="0"/>
              <a:t>Cromaticidad: Información de color (pureza, frecuencia dominante) </a:t>
            </a:r>
          </a:p>
          <a:p>
            <a:r>
              <a:rPr lang="es-419" dirty="0" smtClean="0"/>
              <a:t>Luminancia (Lightness): </a:t>
            </a:r>
            <a:r>
              <a:rPr lang="es-419" dirty="0"/>
              <a:t>Información de iluminación y </a:t>
            </a:r>
            <a:r>
              <a:rPr lang="es-419" dirty="0" smtClean="0"/>
              <a:t>brillo, se refiere al nivel de oscuridad.</a:t>
            </a:r>
            <a:endParaRPr lang="es-419" dirty="0"/>
          </a:p>
          <a:p>
            <a:r>
              <a:rPr lang="es-419" dirty="0"/>
              <a:t>Sistema aditivo de color: Adición de luz coloreada (suma = blanco) </a:t>
            </a:r>
          </a:p>
          <a:p>
            <a:r>
              <a:rPr lang="es-419" dirty="0"/>
              <a:t>Sistema sustractivo de color: Adición de pigmentos (suma = negro)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48545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Modelo</a:t>
            </a:r>
            <a:r>
              <a:rPr lang="en-US" dirty="0" smtClean="0"/>
              <a:t> HSV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HSV (</a:t>
            </a:r>
            <a:r>
              <a:rPr lang="es-ES" dirty="0" err="1"/>
              <a:t>hue</a:t>
            </a:r>
            <a:r>
              <a:rPr lang="es-ES" dirty="0"/>
              <a:t>, </a:t>
            </a:r>
            <a:r>
              <a:rPr lang="es-ES" dirty="0" err="1"/>
              <a:t>saturation</a:t>
            </a:r>
            <a:r>
              <a:rPr lang="es-ES" dirty="0"/>
              <a:t>, </a:t>
            </a:r>
            <a:r>
              <a:rPr lang="es-ES" dirty="0" err="1"/>
              <a:t>value</a:t>
            </a:r>
            <a:r>
              <a:rPr lang="es-ES" dirty="0"/>
              <a:t>) </a:t>
            </a:r>
            <a:endParaRPr lang="es-419" dirty="0" smtClean="0"/>
          </a:p>
          <a:p>
            <a:r>
              <a:rPr lang="es-419" dirty="0" smtClean="0"/>
              <a:t>HSV </a:t>
            </a:r>
            <a:r>
              <a:rPr lang="es-419" dirty="0"/>
              <a:t>suele conocerse con </a:t>
            </a:r>
            <a:r>
              <a:rPr lang="es-419" dirty="0" smtClean="0"/>
              <a:t>HSB</a:t>
            </a:r>
          </a:p>
          <a:p>
            <a:r>
              <a:rPr lang="es-419" dirty="0" smtClean="0"/>
              <a:t> </a:t>
            </a:r>
            <a:r>
              <a:rPr lang="es-419" dirty="0"/>
              <a:t>(brightness) 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5204" y="3882390"/>
            <a:ext cx="2724638" cy="2317241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9048" y="1289304"/>
            <a:ext cx="4491508" cy="456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916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Modelo</a:t>
            </a:r>
            <a:r>
              <a:rPr lang="en-US" dirty="0" smtClean="0"/>
              <a:t> HSV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8425" y="2093976"/>
            <a:ext cx="5233258" cy="3815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095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Modelo</a:t>
            </a:r>
            <a:r>
              <a:rPr lang="en-US" dirty="0" smtClean="0"/>
              <a:t> HSV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7347" y="2338766"/>
            <a:ext cx="7444497" cy="361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348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335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848" y="2170176"/>
            <a:ext cx="4922792" cy="15974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3265" y="3649133"/>
            <a:ext cx="5025617" cy="2593338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Introducción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3699500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9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9450" y="2589214"/>
            <a:ext cx="6064250" cy="304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Modelo</a:t>
            </a:r>
            <a:r>
              <a:rPr lang="en-US" dirty="0" smtClean="0"/>
              <a:t> HSI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77062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0351" y="2349500"/>
            <a:ext cx="6475413" cy="3309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Modelo</a:t>
            </a:r>
            <a:r>
              <a:rPr lang="en-US" dirty="0" smtClean="0"/>
              <a:t> HSI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90877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6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20" b="50292"/>
          <a:stretch/>
        </p:blipFill>
        <p:spPr bwMode="auto">
          <a:xfrm>
            <a:off x="943038" y="1927106"/>
            <a:ext cx="5009029" cy="33391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Moldelo</a:t>
            </a:r>
            <a:r>
              <a:rPr lang="en-US" dirty="0" smtClean="0"/>
              <a:t> HSI</a:t>
            </a:r>
            <a:endParaRPr lang="es-ES" dirty="0"/>
          </a:p>
        </p:txBody>
      </p:sp>
      <p:pic>
        <p:nvPicPr>
          <p:cNvPr id="6" name="Picture 6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5" t="50515"/>
          <a:stretch/>
        </p:blipFill>
        <p:spPr bwMode="auto">
          <a:xfrm>
            <a:off x="6663266" y="1927107"/>
            <a:ext cx="4717239" cy="31274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27877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Modelo</a:t>
            </a:r>
            <a:r>
              <a:rPr lang="en-US" dirty="0" smtClean="0"/>
              <a:t> HSI</a:t>
            </a:r>
            <a:endParaRPr lang="es-ES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99592" y="2093976"/>
            <a:ext cx="5190159" cy="2888571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9751" y="2416261"/>
            <a:ext cx="4856411" cy="1287059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9184" y="3703320"/>
            <a:ext cx="3819064" cy="913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061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Modelo</a:t>
            </a:r>
            <a:r>
              <a:rPr lang="en-US" dirty="0" smtClean="0"/>
              <a:t> YUV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Considera la percepción humana </a:t>
            </a:r>
          </a:p>
          <a:p>
            <a:r>
              <a:rPr lang="es-419" dirty="0"/>
              <a:t>Ancho de banda reducido para la diferencia de color (crominancia</a:t>
            </a:r>
            <a:r>
              <a:rPr lang="es-419" dirty="0" smtClean="0"/>
              <a:t>)</a:t>
            </a:r>
          </a:p>
          <a:p>
            <a:r>
              <a:rPr lang="es-419" dirty="0" smtClean="0"/>
              <a:t>Usado para representar colores en los padrones PAL (Phase Alternation by Line) y SECAM (Séquentiel Couleur à Mémoire) </a:t>
            </a:r>
          </a:p>
          <a:p>
            <a:r>
              <a:rPr lang="es-419" dirty="0" smtClean="0"/>
              <a:t>Y corresponde a la luminancia</a:t>
            </a:r>
          </a:p>
          <a:p>
            <a:r>
              <a:rPr lang="es-419" dirty="0" smtClean="0"/>
              <a:t>U y V crominancia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4029" y="3691827"/>
            <a:ext cx="5854219" cy="2787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589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Modelo</a:t>
            </a:r>
            <a:r>
              <a:rPr lang="en-US" dirty="0"/>
              <a:t> YUV</a:t>
            </a:r>
            <a:endParaRPr lang="es-ES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74265" y="2093975"/>
            <a:ext cx="6826674" cy="2011493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268963" y="4534678"/>
            <a:ext cx="6419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En donde 0&lt;= R,G,B &lt;=1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02361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Modelo</a:t>
            </a:r>
            <a:r>
              <a:rPr lang="en-US" dirty="0" smtClean="0"/>
              <a:t> YUV</a:t>
            </a:r>
            <a:endParaRPr lang="es-E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305" y="2579832"/>
            <a:ext cx="11183485" cy="2946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729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Modelo</a:t>
            </a:r>
            <a:r>
              <a:rPr lang="en-US" dirty="0" smtClean="0"/>
              <a:t> YIQ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069848" y="2121408"/>
            <a:ext cx="5655472" cy="4050792"/>
          </a:xfrm>
        </p:spPr>
        <p:txBody>
          <a:bodyPr/>
          <a:lstStyle/>
          <a:p>
            <a:r>
              <a:rPr lang="es-419" dirty="0" smtClean="0"/>
              <a:t>Mantiene la compatibilidad entre sistemas de tv a colores y blanco y negro.</a:t>
            </a:r>
          </a:p>
          <a:p>
            <a:r>
              <a:rPr lang="es-419" dirty="0" smtClean="0"/>
              <a:t>Utilizado por el padrón norteamericano NTSC (National Television System Committee).</a:t>
            </a:r>
          </a:p>
          <a:p>
            <a:r>
              <a:rPr lang="es-419" dirty="0" smtClean="0"/>
              <a:t>Y </a:t>
            </a:r>
            <a:r>
              <a:rPr lang="es-419" dirty="0"/>
              <a:t>corresponde a la luminancia</a:t>
            </a:r>
          </a:p>
          <a:p>
            <a:r>
              <a:rPr lang="es-419" dirty="0" smtClean="0"/>
              <a:t>I </a:t>
            </a:r>
            <a:r>
              <a:rPr lang="es-419" dirty="0"/>
              <a:t>y </a:t>
            </a:r>
            <a:r>
              <a:rPr lang="es-419" dirty="0" smtClean="0"/>
              <a:t>Q crominancia</a:t>
            </a:r>
          </a:p>
          <a:p>
            <a:r>
              <a:rPr lang="es-419" dirty="0" smtClean="0"/>
              <a:t>I transmite del naranja al azul </a:t>
            </a:r>
          </a:p>
          <a:p>
            <a:r>
              <a:rPr lang="es-419" dirty="0" smtClean="0"/>
              <a:t>Q transmite del purpura al verde</a:t>
            </a:r>
            <a:endParaRPr lang="es-ES" dirty="0"/>
          </a:p>
          <a:p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0768" y="1843406"/>
            <a:ext cx="4092032" cy="3996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601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Modelo</a:t>
            </a:r>
            <a:r>
              <a:rPr lang="en-US" dirty="0" smtClean="0"/>
              <a:t> YIQ</a:t>
            </a:r>
            <a:endParaRPr lang="es-ES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09855" y="2734995"/>
            <a:ext cx="6360098" cy="2602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008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Modelo</a:t>
            </a:r>
            <a:r>
              <a:rPr lang="en-US" dirty="0" smtClean="0"/>
              <a:t> </a:t>
            </a:r>
            <a:r>
              <a:rPr lang="en-US" dirty="0" err="1" smtClean="0"/>
              <a:t>YCbCr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419" dirty="0" smtClean="0"/>
              <a:t>Es </a:t>
            </a:r>
            <a:r>
              <a:rPr lang="es-419" dirty="0"/>
              <a:t>un espacio de color utilizado en sistemas de fotografía y video digital</a:t>
            </a:r>
            <a:r>
              <a:rPr lang="es-419" dirty="0" smtClean="0"/>
              <a:t>.</a:t>
            </a:r>
          </a:p>
          <a:p>
            <a:r>
              <a:rPr lang="es-419" dirty="0" smtClean="0"/>
              <a:t>Define </a:t>
            </a:r>
            <a:r>
              <a:rPr lang="es-419" dirty="0"/>
              <a:t>el color en términos de un componente de luminancia y dos de crominancia</a:t>
            </a:r>
            <a:r>
              <a:rPr lang="es-419" dirty="0" smtClean="0"/>
              <a:t>.</a:t>
            </a:r>
          </a:p>
          <a:p>
            <a:r>
              <a:rPr lang="es-419" dirty="0"/>
              <a:t>Y representa la </a:t>
            </a:r>
            <a:r>
              <a:rPr lang="es-419" dirty="0" smtClean="0"/>
              <a:t>luminancia</a:t>
            </a:r>
          </a:p>
          <a:p>
            <a:r>
              <a:rPr lang="es-419" dirty="0" smtClean="0"/>
              <a:t>Cb </a:t>
            </a:r>
            <a:r>
              <a:rPr lang="es-419" dirty="0"/>
              <a:t>y Cr representan la crominancia (chroma), los colores azul y </a:t>
            </a:r>
            <a:r>
              <a:rPr lang="es-419" dirty="0" smtClean="0"/>
              <a:t>rojo.</a:t>
            </a:r>
          </a:p>
          <a:p>
            <a:r>
              <a:rPr lang="es-419" dirty="0"/>
              <a:t>U</a:t>
            </a:r>
            <a:r>
              <a:rPr lang="es-419" dirty="0" smtClean="0"/>
              <a:t>sa </a:t>
            </a:r>
            <a:r>
              <a:rPr lang="es-419" dirty="0"/>
              <a:t>para separar una señal luminosa </a:t>
            </a:r>
            <a:r>
              <a:rPr lang="es-419" dirty="0" smtClean="0"/>
              <a:t>se pueda </a:t>
            </a:r>
            <a:r>
              <a:rPr lang="es-419" dirty="0"/>
              <a:t>almacenarse con alta resolución o transmitida a un ancho de banda alto, y dos </a:t>
            </a:r>
            <a:r>
              <a:rPr lang="es-419" dirty="0" smtClean="0"/>
              <a:t>componentes Cb </a:t>
            </a:r>
            <a:r>
              <a:rPr lang="es-419" dirty="0"/>
              <a:t>y </a:t>
            </a:r>
            <a:r>
              <a:rPr lang="es-419" dirty="0" smtClean="0"/>
              <a:t>Cr </a:t>
            </a:r>
            <a:r>
              <a:rPr lang="es-419" dirty="0"/>
              <a:t>que pueden ser de ancho de banda reducido, submuestreados, comprimidos o no tratado por separado para una mejor eficiencia del sistema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71615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Conceptos</a:t>
            </a:r>
            <a:r>
              <a:rPr lang="en-US" dirty="0" smtClean="0"/>
              <a:t> </a:t>
            </a:r>
            <a:r>
              <a:rPr lang="en-US" dirty="0" err="1" smtClean="0"/>
              <a:t>básicos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419" b="1" dirty="0" smtClean="0"/>
              <a:t>Matiz </a:t>
            </a:r>
            <a:r>
              <a:rPr lang="es-419" b="1" dirty="0"/>
              <a:t>(</a:t>
            </a:r>
            <a:r>
              <a:rPr lang="es-419" b="1" i="1" dirty="0"/>
              <a:t>Hue</a:t>
            </a:r>
            <a:r>
              <a:rPr lang="es-419" b="1" dirty="0"/>
              <a:t>) :</a:t>
            </a:r>
            <a:r>
              <a:rPr lang="es-419" dirty="0"/>
              <a:t> Se refiere al </a:t>
            </a:r>
            <a:r>
              <a:rPr lang="es-419" dirty="0" smtClean="0"/>
              <a:t>color, longitud de honda.</a:t>
            </a:r>
          </a:p>
          <a:p>
            <a:r>
              <a:rPr lang="es-419" b="1" dirty="0" smtClean="0"/>
              <a:t>Saturación :</a:t>
            </a:r>
            <a:r>
              <a:rPr lang="es-419" dirty="0" smtClean="0"/>
              <a:t> Se </a:t>
            </a:r>
            <a:r>
              <a:rPr lang="es-419" dirty="0"/>
              <a:t>relaciona con la cantidad de luz blanca agregada. Mayor cantidad de luz blanca, menos saturado es el color </a:t>
            </a:r>
          </a:p>
          <a:p>
            <a:r>
              <a:rPr lang="es-419" b="1" dirty="0"/>
              <a:t>Color Monocromático:</a:t>
            </a:r>
            <a:r>
              <a:rPr lang="es-419" dirty="0"/>
              <a:t> Creado a partir de una sola longitud de de onda </a:t>
            </a:r>
          </a:p>
          <a:p>
            <a:r>
              <a:rPr lang="es-419" b="1" dirty="0"/>
              <a:t>Cromaticidad:</a:t>
            </a:r>
            <a:r>
              <a:rPr lang="es-419" dirty="0"/>
              <a:t> Información de color (pureza, frecuencia dominante) </a:t>
            </a:r>
          </a:p>
          <a:p>
            <a:r>
              <a:rPr lang="es-419" b="1" dirty="0" smtClean="0"/>
              <a:t>Luminancia (Lightness):</a:t>
            </a:r>
            <a:r>
              <a:rPr lang="es-419" dirty="0" smtClean="0"/>
              <a:t> </a:t>
            </a:r>
            <a:r>
              <a:rPr lang="es-419" dirty="0"/>
              <a:t>Información de iluminación y </a:t>
            </a:r>
            <a:r>
              <a:rPr lang="es-419" dirty="0" smtClean="0"/>
              <a:t>brillo, se refiere al nivel de oscuridad.</a:t>
            </a:r>
            <a:endParaRPr lang="es-419" dirty="0"/>
          </a:p>
          <a:p>
            <a:r>
              <a:rPr lang="es-419" b="1" dirty="0"/>
              <a:t>Sistema aditivo de color:</a:t>
            </a:r>
            <a:r>
              <a:rPr lang="es-419" dirty="0"/>
              <a:t> Adición de luz coloreada (suma = blanco</a:t>
            </a:r>
            <a:r>
              <a:rPr lang="es-419" dirty="0" smtClean="0"/>
              <a:t>).</a:t>
            </a:r>
            <a:endParaRPr lang="es-419" dirty="0"/>
          </a:p>
          <a:p>
            <a:r>
              <a:rPr lang="es-419" b="1" dirty="0"/>
              <a:t>Sistema sustractivo de color:</a:t>
            </a:r>
            <a:r>
              <a:rPr lang="es-419" dirty="0"/>
              <a:t> Adición de pigmentos (suma = negro</a:t>
            </a:r>
            <a:r>
              <a:rPr lang="es-419" dirty="0" smtClean="0"/>
              <a:t>).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27858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Modelo</a:t>
            </a:r>
            <a:r>
              <a:rPr lang="en-US" dirty="0" smtClean="0"/>
              <a:t> </a:t>
            </a:r>
            <a:r>
              <a:rPr lang="en-US" dirty="0" err="1" smtClean="0"/>
              <a:t>YCbCr</a:t>
            </a:r>
            <a:endParaRPr lang="es-ES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25946" y="2811013"/>
            <a:ext cx="7890396" cy="2376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662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Modelo</a:t>
            </a:r>
            <a:r>
              <a:rPr lang="en-US" dirty="0" smtClean="0"/>
              <a:t> </a:t>
            </a:r>
            <a:r>
              <a:rPr lang="en-US" dirty="0" err="1" smtClean="0"/>
              <a:t>YCbCr</a:t>
            </a:r>
            <a:endParaRPr lang="es-ES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9848" y="2685488"/>
            <a:ext cx="8468395" cy="2371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684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Modelo</a:t>
            </a:r>
            <a:r>
              <a:rPr lang="en-US" dirty="0" smtClean="0"/>
              <a:t> </a:t>
            </a:r>
            <a:r>
              <a:rPr lang="en-US" dirty="0" err="1" smtClean="0"/>
              <a:t>YCbCr</a:t>
            </a:r>
            <a:endParaRPr lang="es-ES" dirty="0"/>
          </a:p>
        </p:txBody>
      </p:sp>
      <p:pic>
        <p:nvPicPr>
          <p:cNvPr id="5" name="Marcador de contenido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9862" t="19540" r="17129" b="21943"/>
          <a:stretch/>
        </p:blipFill>
        <p:spPr>
          <a:xfrm>
            <a:off x="2103365" y="2760133"/>
            <a:ext cx="6888237" cy="3598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680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77773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3" b="53879"/>
          <a:stretch/>
        </p:blipFill>
        <p:spPr bwMode="auto">
          <a:xfrm>
            <a:off x="1901825" y="2688168"/>
            <a:ext cx="3059642" cy="21547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Introducción</a:t>
            </a:r>
            <a:endParaRPr lang="es-ES" dirty="0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21" r="1441" b="8846"/>
          <a:stretch/>
        </p:blipFill>
        <p:spPr bwMode="auto">
          <a:xfrm>
            <a:off x="7023036" y="2688168"/>
            <a:ext cx="3035364" cy="21547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78415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73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2884" y="2128044"/>
            <a:ext cx="4533900" cy="3862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1439" y="2973388"/>
            <a:ext cx="2435225" cy="2171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Modelo</a:t>
            </a:r>
            <a:r>
              <a:rPr lang="en-US" dirty="0" smtClean="0"/>
              <a:t> RGB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81205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4388" y="1812925"/>
            <a:ext cx="5524500" cy="445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Modelo</a:t>
            </a:r>
            <a:r>
              <a:rPr lang="en-US" dirty="0" smtClean="0"/>
              <a:t> RGB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65284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Modelo</a:t>
            </a:r>
            <a:r>
              <a:rPr lang="en-US" dirty="0" smtClean="0"/>
              <a:t> RGBA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419" dirty="0"/>
              <a:t>No existe un modelo RGBA </a:t>
            </a:r>
          </a:p>
          <a:p>
            <a:r>
              <a:rPr lang="es-419" dirty="0"/>
              <a:t>Un color RGBA es un color RGB + transparencia </a:t>
            </a:r>
          </a:p>
          <a:p>
            <a:r>
              <a:rPr lang="es-419" dirty="0"/>
              <a:t>El alpha permite el </a:t>
            </a:r>
            <a:r>
              <a:rPr lang="es-419" dirty="0" smtClean="0"/>
              <a:t>blending </a:t>
            </a:r>
            <a:r>
              <a:rPr lang="es-419" dirty="0"/>
              <a:t>entre el background y el </a:t>
            </a:r>
            <a:r>
              <a:rPr lang="es-419" dirty="0" smtClean="0"/>
              <a:t>color</a:t>
            </a:r>
          </a:p>
          <a:p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17924" t="55769" r="19785" b="8999"/>
          <a:stretch/>
        </p:blipFill>
        <p:spPr>
          <a:xfrm>
            <a:off x="2817846" y="3840093"/>
            <a:ext cx="5542384" cy="175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951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Modelo</a:t>
            </a:r>
            <a:r>
              <a:rPr lang="en-US" dirty="0" smtClean="0"/>
              <a:t> RGB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8525" y="1926890"/>
            <a:ext cx="5561045" cy="4272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945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Modelo</a:t>
            </a:r>
            <a:r>
              <a:rPr lang="en-US" dirty="0" smtClean="0"/>
              <a:t> CMY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419" dirty="0"/>
              <a:t>Impresión en papel empleando el modelo RGB </a:t>
            </a:r>
          </a:p>
          <a:p>
            <a:r>
              <a:rPr lang="es-419" dirty="0"/>
              <a:t>Cyan + Magenta + Amarillo (sustraendos primarios) </a:t>
            </a:r>
          </a:p>
          <a:p>
            <a:r>
              <a:rPr lang="es-419" dirty="0"/>
              <a:t>Color reflejado, sustrayendo sobre el blanco 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6500" y="3980988"/>
            <a:ext cx="2403753" cy="156139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3"/>
          <a:srcRect t="-2229" r="6075"/>
          <a:stretch/>
        </p:blipFill>
        <p:spPr>
          <a:xfrm>
            <a:off x="8040293" y="2668556"/>
            <a:ext cx="2596606" cy="2567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251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ipo de madera">
  <a:themeElements>
    <a:clrScheme name="Tipo de madera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Tipo de madera">
      <a:majorFont>
        <a:latin typeface="Georgia" panose="020405020504050203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Trebuchet MS" panose="020B0603020202020204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Tipo de madera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C6AE0645-98FF-411B-B0E9-59ABD78A0CC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TM03090434[[fn=Madera]]</Template>
  <TotalTime>100</TotalTime>
  <Words>705</Words>
  <Application>Microsoft Office PowerPoint</Application>
  <PresentationFormat>Panorámica</PresentationFormat>
  <Paragraphs>86</Paragraphs>
  <Slides>33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33</vt:i4>
      </vt:variant>
    </vt:vector>
  </HeadingPairs>
  <TitlesOfParts>
    <vt:vector size="38" baseType="lpstr">
      <vt:lpstr>Arial</vt:lpstr>
      <vt:lpstr>Georgia</vt:lpstr>
      <vt:lpstr>Trebuchet MS</vt:lpstr>
      <vt:lpstr>Wingdings</vt:lpstr>
      <vt:lpstr>Tipo de madera</vt:lpstr>
      <vt:lpstr>Modelos de color</vt:lpstr>
      <vt:lpstr>Introducción</vt:lpstr>
      <vt:lpstr>Conceptos básicos</vt:lpstr>
      <vt:lpstr>Introducción</vt:lpstr>
      <vt:lpstr>Modelo RGB</vt:lpstr>
      <vt:lpstr>Modelo RGB</vt:lpstr>
      <vt:lpstr>Modelo RGBA</vt:lpstr>
      <vt:lpstr>Modelo RGB</vt:lpstr>
      <vt:lpstr>Modelo CMY</vt:lpstr>
      <vt:lpstr>RGB vs CMYK</vt:lpstr>
      <vt:lpstr>Modelo CIE</vt:lpstr>
      <vt:lpstr>Modelo CIE</vt:lpstr>
      <vt:lpstr>Modelo CIE</vt:lpstr>
      <vt:lpstr>Modelo CIE</vt:lpstr>
      <vt:lpstr>Espacio color Lab</vt:lpstr>
      <vt:lpstr>Conceptos básicos</vt:lpstr>
      <vt:lpstr>Modelo HSV</vt:lpstr>
      <vt:lpstr>Modelo HSV</vt:lpstr>
      <vt:lpstr>Modelo HSV</vt:lpstr>
      <vt:lpstr>Modelo HSI</vt:lpstr>
      <vt:lpstr>Modelo HSI</vt:lpstr>
      <vt:lpstr>Moldelo HSI</vt:lpstr>
      <vt:lpstr>Modelo HSI</vt:lpstr>
      <vt:lpstr>Modelo YUV</vt:lpstr>
      <vt:lpstr>Modelo YUV</vt:lpstr>
      <vt:lpstr>Modelo YUV</vt:lpstr>
      <vt:lpstr>Modelo YIQ</vt:lpstr>
      <vt:lpstr>Modelo YIQ</vt:lpstr>
      <vt:lpstr>Modelo YCbCr</vt:lpstr>
      <vt:lpstr>Modelo YCbCr</vt:lpstr>
      <vt:lpstr>Modelo YCbCr</vt:lpstr>
      <vt:lpstr>Modelo YCbCr</vt:lpstr>
      <vt:lpstr>Presentación de PowerPoint</vt:lpstr>
    </vt:vector>
  </TitlesOfParts>
  <Company>Windows User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Modelos de color</dc:title>
  <dc:creator>Yessenia Yari</dc:creator>
  <cp:lastModifiedBy>DOCENTE-M</cp:lastModifiedBy>
  <cp:revision>11</cp:revision>
  <dcterms:created xsi:type="dcterms:W3CDTF">2019-05-20T13:37:22Z</dcterms:created>
  <dcterms:modified xsi:type="dcterms:W3CDTF">2019-05-20T20:25:23Z</dcterms:modified>
</cp:coreProperties>
</file>